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7" r:id="rId4"/>
    <p:sldId id="267" r:id="rId5"/>
    <p:sldId id="270" r:id="rId6"/>
    <p:sldId id="261" r:id="rId7"/>
    <p:sldId id="259" r:id="rId8"/>
    <p:sldId id="260" r:id="rId9"/>
    <p:sldId id="264" r:id="rId10"/>
    <p:sldId id="262" r:id="rId11"/>
    <p:sldId id="263" r:id="rId12"/>
    <p:sldId id="265" r:id="rId13"/>
    <p:sldId id="266" r:id="rId14"/>
    <p:sldId id="268" r:id="rId15"/>
    <p:sldId id="269"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5" autoAdjust="0"/>
    <p:restoredTop sz="94643"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CADA99E-19A2-41B2-8900-64111C8C7F79}" type="datetimeFigureOut">
              <a:rPr lang="en-CA" smtClean="0"/>
              <a:t>11/02/2016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9E239-F5F3-44F3-9474-BA592F8BD6B0}" type="slidenum">
              <a:rPr lang="en-CA" smtClean="0"/>
              <a:t>‹#›</a:t>
            </a:fld>
            <a:endParaRPr lang="en-CA"/>
          </a:p>
        </p:txBody>
      </p:sp>
    </p:spTree>
    <p:extLst>
      <p:ext uri="{BB962C8B-B14F-4D97-AF65-F5344CB8AC3E}">
        <p14:creationId xmlns:p14="http://schemas.microsoft.com/office/powerpoint/2010/main" val="39661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CE9E239-F5F3-44F3-9474-BA592F8BD6B0}" type="slidenum">
              <a:rPr lang="en-CA" smtClean="0"/>
              <a:t>6</a:t>
            </a:fld>
            <a:endParaRPr lang="en-CA"/>
          </a:p>
        </p:txBody>
      </p:sp>
    </p:spTree>
    <p:extLst>
      <p:ext uri="{BB962C8B-B14F-4D97-AF65-F5344CB8AC3E}">
        <p14:creationId xmlns:p14="http://schemas.microsoft.com/office/powerpoint/2010/main" val="51024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1119DE-D318-4EA5-86D3-0CF0D583AC52}"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150041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BB5E-86E8-4691-B8BC-84E5056FA113}"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190425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845C8-27FA-466C-9627-A8359F0FB334}"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418787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E1E82-5408-43C2-8167-74460759FB3D}"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347038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622C4-789F-46A5-8BA9-1EABF10B423A}"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388511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0C646-95F4-42ED-ABA4-EF6EBBD834CF}"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73624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A7A749-3552-43E9-9F8F-B204FAA5EF1B}" type="datetime1">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31811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BED20-165B-4D33-BE3A-13AD00F92BCB}" type="datetime1">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84680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A8EB0-97F7-4BED-884B-17D2C4B2FA98}" type="datetime1">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329680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66A60-7D45-4AF3-A8D6-D4C4E903748E}"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426732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CF4A7-491C-4734-996E-74CB1EEA9310}"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D30A-9617-4948-B262-0766318B867E}" type="slidenum">
              <a:rPr lang="en-US" smtClean="0"/>
              <a:t>‹#›</a:t>
            </a:fld>
            <a:endParaRPr lang="en-US"/>
          </a:p>
        </p:txBody>
      </p:sp>
    </p:spTree>
    <p:extLst>
      <p:ext uri="{BB962C8B-B14F-4D97-AF65-F5344CB8AC3E}">
        <p14:creationId xmlns:p14="http://schemas.microsoft.com/office/powerpoint/2010/main" val="389280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D4BEF-3643-4ABC-B482-3F607884A748}" type="datetime1">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FD30A-9617-4948-B262-0766318B867E}" type="slidenum">
              <a:rPr lang="en-US" smtClean="0"/>
              <a:t>‹#›</a:t>
            </a:fld>
            <a:endParaRPr lang="en-US"/>
          </a:p>
        </p:txBody>
      </p:sp>
    </p:spTree>
    <p:extLst>
      <p:ext uri="{BB962C8B-B14F-4D97-AF65-F5344CB8AC3E}">
        <p14:creationId xmlns:p14="http://schemas.microsoft.com/office/powerpoint/2010/main" val="169365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Presentation on Non-Disturbance Agreements/Sections	</a:t>
            </a:r>
            <a:endParaRPr lang="en-US" dirty="0"/>
          </a:p>
        </p:txBody>
      </p:sp>
      <p:sp>
        <p:nvSpPr>
          <p:cNvPr id="3" name="Subtitle 2"/>
          <p:cNvSpPr>
            <a:spLocks noGrp="1"/>
          </p:cNvSpPr>
          <p:nvPr>
            <p:ph type="subTitle" idx="1"/>
          </p:nvPr>
        </p:nvSpPr>
        <p:spPr>
          <a:xfrm>
            <a:off x="1371600" y="3733800"/>
            <a:ext cx="6477000" cy="1676400"/>
          </a:xfrm>
        </p:spPr>
        <p:txBody>
          <a:bodyPr>
            <a:normAutofit/>
          </a:bodyPr>
          <a:lstStyle/>
          <a:p>
            <a:pPr algn="just"/>
            <a:r>
              <a:rPr lang="en-US" sz="2400" dirty="0" smtClean="0">
                <a:solidFill>
                  <a:schemeClr val="tx1"/>
                </a:solidFill>
              </a:rPr>
              <a:t>Presented by Joshua N. Switzer</a:t>
            </a:r>
          </a:p>
          <a:p>
            <a:pPr algn="just"/>
            <a:r>
              <a:rPr lang="en-US" sz="2400" dirty="0" smtClean="0">
                <a:solidFill>
                  <a:schemeClr val="tx1"/>
                </a:solidFill>
              </a:rPr>
              <a:t>Date: February 11, 2016 </a:t>
            </a:r>
          </a:p>
          <a:p>
            <a:pPr algn="just"/>
            <a:r>
              <a:rPr lang="en-US" sz="2400" dirty="0" smtClean="0">
                <a:solidFill>
                  <a:schemeClr val="tx1"/>
                </a:solidFill>
              </a:rPr>
              <a:t>For: JLL, Suburban </a:t>
            </a:r>
            <a:r>
              <a:rPr lang="en-US" sz="2400" dirty="0">
                <a:solidFill>
                  <a:schemeClr val="tx1"/>
                </a:solidFill>
              </a:rPr>
              <a:t>Office Leasing &amp; Sales</a:t>
            </a:r>
          </a:p>
          <a:p>
            <a:pPr algn="just"/>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2438400" y="228600"/>
            <a:ext cx="4262718" cy="1741954"/>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950259" y="6043845"/>
            <a:ext cx="7239000" cy="523220"/>
          </a:xfrm>
          <a:prstGeom prst="rect">
            <a:avLst/>
          </a:prstGeom>
          <a:noFill/>
        </p:spPr>
        <p:txBody>
          <a:bodyPr wrap="square" rtlCol="0">
            <a:spAutoFit/>
          </a:bodyPr>
          <a:lstStyle/>
          <a:p>
            <a:r>
              <a:rPr lang="en-CA" sz="1400" dirty="0"/>
              <a:t>21</a:t>
            </a:r>
            <a:r>
              <a:rPr lang="en-CA" sz="1400" baseline="30000" dirty="0"/>
              <a:t>st</a:t>
            </a:r>
            <a:r>
              <a:rPr lang="en-CA" sz="1400" dirty="0"/>
              <a:t> Floor, Scotia Centre, 2100, 700 - 2</a:t>
            </a:r>
            <a:r>
              <a:rPr lang="en-CA" sz="1400" baseline="30000" dirty="0"/>
              <a:t>nd</a:t>
            </a:r>
            <a:r>
              <a:rPr lang="en-CA" sz="1400" dirty="0"/>
              <a:t> Street S.W., Calgary, Alberta, Canada T2P 2W1</a:t>
            </a:r>
            <a:endParaRPr lang="en-US" sz="1400" dirty="0"/>
          </a:p>
          <a:p>
            <a:r>
              <a:rPr lang="en-CA" sz="1400" b="1" dirty="0"/>
              <a:t>Tel: (403) 262-3000</a:t>
            </a:r>
            <a:r>
              <a:rPr lang="en-CA" sz="1400" dirty="0"/>
              <a:t>   Fax: (403) 237-0111    www.caronpartners.com</a:t>
            </a:r>
            <a:endParaRPr lang="en-US" sz="1400"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7FD30A-9617-4948-B262-0766318B867E}" type="slidenum">
              <a:rPr lang="en-US" smtClean="0"/>
              <a:t>1</a:t>
            </a:fld>
            <a:endParaRPr lang="en-US" dirty="0"/>
          </a:p>
        </p:txBody>
      </p:sp>
    </p:spTree>
    <p:extLst>
      <p:ext uri="{BB962C8B-B14F-4D97-AF65-F5344CB8AC3E}">
        <p14:creationId xmlns:p14="http://schemas.microsoft.com/office/powerpoint/2010/main" val="262152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Landlord Reluctance</a:t>
            </a:r>
            <a:endParaRPr lang="en-US" dirty="0"/>
          </a:p>
        </p:txBody>
      </p:sp>
      <p:sp>
        <p:nvSpPr>
          <p:cNvPr id="3" name="Content Placeholder 2"/>
          <p:cNvSpPr>
            <a:spLocks noGrp="1"/>
          </p:cNvSpPr>
          <p:nvPr>
            <p:ph idx="1"/>
          </p:nvPr>
        </p:nvSpPr>
        <p:spPr>
          <a:xfrm>
            <a:off x="457200" y="1600201"/>
            <a:ext cx="8229600" cy="4267200"/>
          </a:xfrm>
        </p:spPr>
        <p:txBody>
          <a:bodyPr>
            <a:normAutofit fontScale="85000" lnSpcReduction="20000"/>
          </a:bodyPr>
          <a:lstStyle/>
          <a:p>
            <a:pPr algn="just"/>
            <a:r>
              <a:rPr lang="en-US" sz="2700" dirty="0" smtClean="0"/>
              <a:t>Most landlords will be reluctant to make this commitment (as per the wording on the previous slide) as they do not know whether their current lender or future lender will actually agree to provide a NDA; however we know they will want a subordination of the tenant’s lease rights. </a:t>
            </a:r>
          </a:p>
          <a:p>
            <a:pPr lvl="1" algn="just"/>
            <a:r>
              <a:rPr lang="en-US" sz="2700" dirty="0" smtClean="0"/>
              <a:t>Therefore as landlord’s counsel I would prefer wording that says something along the lines that the landlord will request from the lender a NDA; however is not obligated as a condition precedent to the subordination that a NDA be obtained. </a:t>
            </a:r>
          </a:p>
          <a:p>
            <a:pPr lvl="1" algn="just"/>
            <a:r>
              <a:rPr lang="en-US" sz="2700" dirty="0" smtClean="0"/>
              <a:t>Not agree to allow the tenant to have a say with regards to the form of the NDA (as Tenant counsel, I would require same).</a:t>
            </a:r>
          </a:p>
          <a:p>
            <a:pPr lvl="1" algn="just"/>
            <a:endParaRPr lang="en-US" sz="2700" dirty="0" smtClean="0"/>
          </a:p>
          <a:p>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15240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10</a:t>
            </a:fld>
            <a:endParaRPr lang="en-US"/>
          </a:p>
        </p:txBody>
      </p:sp>
    </p:spTree>
    <p:extLst>
      <p:ext uri="{BB962C8B-B14F-4D97-AF65-F5344CB8AC3E}">
        <p14:creationId xmlns:p14="http://schemas.microsoft.com/office/powerpoint/2010/main" val="3049038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Tenant</a:t>
            </a:r>
            <a:endParaRPr lang="en-US" dirty="0"/>
          </a:p>
        </p:txBody>
      </p:sp>
      <p:sp>
        <p:nvSpPr>
          <p:cNvPr id="3" name="Content Placeholder 2"/>
          <p:cNvSpPr>
            <a:spLocks noGrp="1"/>
          </p:cNvSpPr>
          <p:nvPr>
            <p:ph idx="1"/>
          </p:nvPr>
        </p:nvSpPr>
        <p:spPr>
          <a:xfrm>
            <a:off x="457200" y="1600201"/>
            <a:ext cx="8229600" cy="4038600"/>
          </a:xfrm>
        </p:spPr>
        <p:txBody>
          <a:bodyPr>
            <a:normAutofit fontScale="62500" lnSpcReduction="20000"/>
          </a:bodyPr>
          <a:lstStyle/>
          <a:p>
            <a:r>
              <a:rPr lang="en-US" dirty="0" smtClean="0"/>
              <a:t>It is important to educate our Tenants: </a:t>
            </a:r>
          </a:p>
          <a:p>
            <a:pPr lvl="1"/>
            <a:r>
              <a:rPr lang="en-US" dirty="0" smtClean="0"/>
              <a:t>The tenant should seek the protection of the non-disturbance whenever there is a subordination requirement in the lease or the landlord requests a subordination. </a:t>
            </a:r>
          </a:p>
          <a:p>
            <a:pPr lvl="2"/>
            <a:r>
              <a:rPr lang="en-US" dirty="0" smtClean="0"/>
              <a:t>As such, if within the Tenant’s rights under the lease, the tenant should not agree to subordinate its lease or </a:t>
            </a:r>
            <a:r>
              <a:rPr lang="en-US" dirty="0" err="1" smtClean="0"/>
              <a:t>attorn</a:t>
            </a:r>
            <a:r>
              <a:rPr lang="en-US" dirty="0" smtClean="0"/>
              <a:t> to the lender without a non-disturbance covenant from the lender. </a:t>
            </a:r>
          </a:p>
          <a:p>
            <a:r>
              <a:rPr lang="en-US" dirty="0" smtClean="0"/>
              <a:t>When a tenant can obtain a non-disturbance agreement from the landlord’s lender, the lenders form of a non-disturbance agreement is not usually heavily negotiated. </a:t>
            </a:r>
          </a:p>
          <a:p>
            <a:pPr lvl="1"/>
            <a:r>
              <a:rPr lang="en-US" dirty="0" smtClean="0"/>
              <a:t>However a tenant with a strong negotiating position (ex. an anchor tenant) may request during the negotiations with the landlord over the form of lease that the landlord must include a provision in the lease that the landlord provide the tenant with a satisfactory (or reasonably satisfactory) form of non-disturbance from the landlord’s current and future lenders. </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6566"/>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11</a:t>
            </a:fld>
            <a:endParaRPr lang="en-US"/>
          </a:p>
        </p:txBody>
      </p:sp>
    </p:spTree>
    <p:extLst>
      <p:ext uri="{BB962C8B-B14F-4D97-AF65-F5344CB8AC3E}">
        <p14:creationId xmlns:p14="http://schemas.microsoft.com/office/powerpoint/2010/main" val="1435680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Step – Require a NDA from the Lender</a:t>
            </a:r>
            <a:endParaRPr lang="en-US" dirty="0"/>
          </a:p>
        </p:txBody>
      </p:sp>
      <p:sp>
        <p:nvSpPr>
          <p:cNvPr id="3" name="Content Placeholder 2"/>
          <p:cNvSpPr>
            <a:spLocks noGrp="1"/>
          </p:cNvSpPr>
          <p:nvPr>
            <p:ph idx="1"/>
          </p:nvPr>
        </p:nvSpPr>
        <p:spPr>
          <a:xfrm>
            <a:off x="457200" y="1600201"/>
            <a:ext cx="8229600" cy="4136366"/>
          </a:xfrm>
        </p:spPr>
        <p:txBody>
          <a:bodyPr>
            <a:normAutofit fontScale="62500" lnSpcReduction="20000"/>
          </a:bodyPr>
          <a:lstStyle/>
          <a:p>
            <a:r>
              <a:rPr lang="en-US" dirty="0" smtClean="0"/>
              <a:t>Once the tenant has a contractual right to require the landlord to seek an NDA from its lender, if the tenant is obligated to subordinate its lease rights to the lender, the landlord now must request same from the lender making the subordination demand.</a:t>
            </a:r>
          </a:p>
          <a:p>
            <a:r>
              <a:rPr lang="en-US" dirty="0" smtClean="0"/>
              <a:t>As previously discussed, </a:t>
            </a:r>
            <a:r>
              <a:rPr lang="en-US" dirty="0"/>
              <a:t>w</a:t>
            </a:r>
            <a:r>
              <a:rPr lang="en-US" dirty="0" smtClean="0"/>
              <a:t>hen a tenant can obtain a non-disturbance agreement from the landlord’s lender, the lenders form of a non-disturbance agreement is not usually heavily negotiated. The tenant will often be advised that the lender’s standard form of NDA is to be signed without any amendments.</a:t>
            </a:r>
          </a:p>
          <a:p>
            <a:pPr lvl="1"/>
            <a:r>
              <a:rPr lang="en-US" dirty="0" smtClean="0"/>
              <a:t>Unless the tenant has drafted in the lease the right to withhold its subordination to receive a NDA is a form which is satisfactory. </a:t>
            </a:r>
          </a:p>
          <a:p>
            <a:pPr lvl="1"/>
            <a:r>
              <a:rPr lang="en-US" dirty="0" smtClean="0"/>
              <a:t>This negotiation may delay the landlord’s financing and increase lease costs. </a:t>
            </a:r>
          </a:p>
          <a:p>
            <a:pPr lvl="1"/>
            <a:endParaRPr lang="en-US" dirty="0" smtClean="0"/>
          </a:p>
          <a:p>
            <a:endParaRPr lang="en-US" dirty="0" smtClean="0"/>
          </a:p>
          <a:p>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6566"/>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12</a:t>
            </a:fld>
            <a:endParaRPr lang="en-US"/>
          </a:p>
        </p:txBody>
      </p:sp>
    </p:spTree>
    <p:extLst>
      <p:ext uri="{BB962C8B-B14F-4D97-AF65-F5344CB8AC3E}">
        <p14:creationId xmlns:p14="http://schemas.microsoft.com/office/powerpoint/2010/main" val="283138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Tenant Protection Wording within an NDA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tenant should ensure to include in its non-disturbance  provisions that the lender’s obligation not to disturb the tenant must continue unless:</a:t>
            </a:r>
          </a:p>
          <a:p>
            <a:pPr lvl="1"/>
            <a:r>
              <a:rPr lang="en-US" dirty="0" smtClean="0"/>
              <a:t>The notice and cure periods for the tenant default expire.</a:t>
            </a:r>
          </a:p>
          <a:p>
            <a:pPr lvl="1"/>
            <a:r>
              <a:rPr lang="en-US" dirty="0" smtClean="0"/>
              <a:t>A tenant default is a material default.</a:t>
            </a:r>
          </a:p>
          <a:p>
            <a:pPr lvl="1"/>
            <a:r>
              <a:rPr lang="en-US" dirty="0" smtClean="0"/>
              <a:t>A tenant default is a default where the landlord would be permitted to terminate the lease.</a:t>
            </a:r>
          </a:p>
          <a:p>
            <a:r>
              <a:rPr lang="en-US" dirty="0" smtClean="0"/>
              <a:t>The tenant should also ensure to include in its non-disturbance  provisions that the tenant will not:</a:t>
            </a:r>
          </a:p>
          <a:p>
            <a:pPr lvl="1"/>
            <a:r>
              <a:rPr lang="en-US" dirty="0" smtClean="0"/>
              <a:t>Be named or joined in any action or proceeding upon the default under the loan documents unless the tenant’s possession will not be disturbed.</a:t>
            </a:r>
          </a:p>
          <a:p>
            <a:pPr lvl="1"/>
            <a:r>
              <a:rPr lang="en-US" dirty="0" smtClean="0"/>
              <a:t>Have its lease terminated if the lender enforces its remedies under the loan.</a:t>
            </a:r>
          </a:p>
          <a:p>
            <a:pPr lvl="1"/>
            <a:r>
              <a:rPr lang="en-US" dirty="0" smtClean="0"/>
              <a:t>Be affected by the lender’s possession of the real property or the lender’s transfer of title in the real property.</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6566"/>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13</a:t>
            </a:fld>
            <a:endParaRPr lang="en-US"/>
          </a:p>
        </p:txBody>
      </p:sp>
    </p:spTree>
    <p:extLst>
      <p:ext uri="{BB962C8B-B14F-4D97-AF65-F5344CB8AC3E}">
        <p14:creationId xmlns:p14="http://schemas.microsoft.com/office/powerpoint/2010/main" val="607344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NDA wording:</a:t>
            </a:r>
            <a:endParaRPr lang="en-US" dirty="0"/>
          </a:p>
        </p:txBody>
      </p:sp>
      <p:sp>
        <p:nvSpPr>
          <p:cNvPr id="3" name="Content Placeholder 2"/>
          <p:cNvSpPr>
            <a:spLocks noGrp="1"/>
          </p:cNvSpPr>
          <p:nvPr>
            <p:ph idx="1"/>
          </p:nvPr>
        </p:nvSpPr>
        <p:spPr>
          <a:xfrm>
            <a:off x="457200" y="1600201"/>
            <a:ext cx="8229600" cy="4343399"/>
          </a:xfrm>
        </p:spPr>
        <p:txBody>
          <a:bodyPr>
            <a:normAutofit fontScale="62500" lnSpcReduction="20000"/>
          </a:bodyPr>
          <a:lstStyle/>
          <a:p>
            <a:r>
              <a:rPr lang="en-US" dirty="0" smtClean="0"/>
              <a:t>So long as the Lease is in full force and effect and there are no material Tenant defaults under this Agreement or under the Lease that continue beyond the expiration of any applicable notice and cure periods and that would permit the Landlord to terminate the Lease, the Lender covenants and agrees as follows:</a:t>
            </a:r>
          </a:p>
          <a:p>
            <a:pPr marL="971550" lvl="1" indent="-514350">
              <a:buFont typeface="+mj-lt"/>
              <a:buAutoNum type="alphaLcParenR"/>
            </a:pPr>
            <a:r>
              <a:rPr lang="en-US" dirty="0" smtClean="0"/>
              <a:t>The Tenant’s possession of the Leased Premises and the Tenant’s rights under the Lease shall not be disturbed, diminished, interrupted or interfered with by the Lender or any person claiming through or under the Lender for any reason whatsoever during the term of the Lease or any extensions or renewals of the Lease pursuant to the provisions thereof;</a:t>
            </a:r>
          </a:p>
          <a:p>
            <a:pPr marL="971550" lvl="1" indent="-514350">
              <a:buFont typeface="+mj-lt"/>
              <a:buAutoNum type="alphaLcParenR"/>
            </a:pPr>
            <a:r>
              <a:rPr lang="en-US" dirty="0" smtClean="0"/>
              <a:t>To not join the Tenant as a party in any action or proceeding for the purpose of terminating the Tenant’s interest and estate under the Lease by reason of any default under the Loan Documents, provided that the Lender may otherwise join the Tenant as a party in any action or proceeding in the event of any default under the Lease: and, </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152400" y="5705347"/>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7FD30A-9617-4948-B262-0766318B867E}" type="slidenum">
              <a:rPr lang="en-US" smtClean="0"/>
              <a:t>14</a:t>
            </a:fld>
            <a:endParaRPr lang="en-US"/>
          </a:p>
        </p:txBody>
      </p:sp>
    </p:spTree>
    <p:extLst>
      <p:ext uri="{BB962C8B-B14F-4D97-AF65-F5344CB8AC3E}">
        <p14:creationId xmlns:p14="http://schemas.microsoft.com/office/powerpoint/2010/main" val="2347868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1"/>
            <a:ext cx="8229600" cy="4267199"/>
          </a:xfrm>
        </p:spPr>
        <p:txBody>
          <a:bodyPr>
            <a:normAutofit fontScale="85000" lnSpcReduction="10000"/>
          </a:bodyPr>
          <a:lstStyle/>
          <a:p>
            <a:pPr marL="914400" lvl="1" indent="-514350">
              <a:buAutoNum type="alphaLcParenR" startAt="3"/>
            </a:pPr>
            <a:r>
              <a:rPr lang="en-US" dirty="0" smtClean="0"/>
              <a:t>The leasehold state granted by the Lease, and Tenant’s right to quiet enjoyment, possession and any other rights under the Lease, shall not be affected in any manner by any of the following:</a:t>
            </a:r>
          </a:p>
          <a:p>
            <a:pPr marL="1314450" lvl="2" indent="-514350">
              <a:buFont typeface="+mj-lt"/>
              <a:buAutoNum type="romanLcPeriod"/>
            </a:pPr>
            <a:r>
              <a:rPr lang="en-US" dirty="0" smtClean="0"/>
              <a:t>Any transfer of the Landlord’s interest in the Property by power of sale, foreclosure, sale or other action or proceedings for the enforcement of the Loan Documents (a “Transfer”);</a:t>
            </a:r>
          </a:p>
          <a:p>
            <a:pPr marL="1314450" lvl="2" indent="-514350">
              <a:buFont typeface="+mj-lt"/>
              <a:buAutoNum type="romanLcPeriod"/>
            </a:pPr>
            <a:r>
              <a:rPr lang="en-US" dirty="0" smtClean="0"/>
              <a:t>Any other proceedings instituted or action taken in connection with the Loan Documents; or,</a:t>
            </a:r>
          </a:p>
          <a:p>
            <a:pPr marL="1314450" lvl="2" indent="-514350">
              <a:buFont typeface="+mj-lt"/>
              <a:buAutoNum type="romanLcPeriod"/>
            </a:pPr>
            <a:r>
              <a:rPr lang="en-US" dirty="0" smtClean="0"/>
              <a:t>The Lender’s taking possession of the Property or the Lease Premises in accordance with the Loan Documents.</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152400" y="5727118"/>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15</a:t>
            </a:fld>
            <a:endParaRPr lang="en-US"/>
          </a:p>
        </p:txBody>
      </p:sp>
    </p:spTree>
    <p:extLst>
      <p:ext uri="{BB962C8B-B14F-4D97-AF65-F5344CB8AC3E}">
        <p14:creationId xmlns:p14="http://schemas.microsoft.com/office/powerpoint/2010/main" val="4092738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&amp;</a:t>
            </a:r>
            <a:br>
              <a:rPr lang="en-US" dirty="0" smtClean="0"/>
            </a:br>
            <a:r>
              <a:rPr lang="en-US" dirty="0" smtClean="0"/>
              <a:t>Any Questions?</a:t>
            </a:r>
            <a:endParaRPr lang="en-US" dirty="0"/>
          </a:p>
        </p:txBody>
      </p:sp>
      <p:pic>
        <p:nvPicPr>
          <p:cNvPr id="4" name="Content Placeholder 3" descr="F:\User\Joshua Switzer\Re-Branding\Caron Logo Official.jpg"/>
          <p:cNvPicPr>
            <a:picLocks noGrp="1"/>
          </p:cNvPicPr>
          <p:nvPr>
            <p:ph idx="1"/>
          </p:nvPr>
        </p:nvPicPr>
        <p:blipFill rotWithShape="1">
          <a:blip r:embed="rId2">
            <a:extLst>
              <a:ext uri="{28A0092B-C50C-407E-A947-70E740481C1C}">
                <a14:useLocalDpi xmlns:a14="http://schemas.microsoft.com/office/drawing/2010/main" val="0"/>
              </a:ext>
            </a:extLst>
          </a:blip>
          <a:srcRect r="28152" b="34848"/>
          <a:stretch/>
        </p:blipFill>
        <p:spPr bwMode="auto">
          <a:xfrm>
            <a:off x="1086366" y="2580664"/>
            <a:ext cx="6971268" cy="2565034"/>
          </a:xfrm>
          <a:prstGeom prst="rect">
            <a:avLst/>
          </a:prstGeom>
          <a:noFill/>
          <a:ln>
            <a:noFill/>
          </a:ln>
          <a:extLst>
            <a:ext uri="{53640926-AAD7-44D8-BBD7-CCE9431645EC}">
              <a14:shadowObscured xmlns:a14="http://schemas.microsoft.com/office/drawing/2010/main"/>
            </a:ext>
          </a:extLst>
        </p:spPr>
      </p:pic>
      <p:sp>
        <p:nvSpPr>
          <p:cNvPr id="3" name="Footer Placeholder 2"/>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FD30A-9617-4948-B262-0766318B867E}" type="slidenum">
              <a:rPr lang="en-US" smtClean="0"/>
              <a:t>16</a:t>
            </a:fld>
            <a:endParaRPr lang="en-US"/>
          </a:p>
        </p:txBody>
      </p:sp>
    </p:spTree>
    <p:extLst>
      <p:ext uri="{BB962C8B-B14F-4D97-AF65-F5344CB8AC3E}">
        <p14:creationId xmlns:p14="http://schemas.microsoft.com/office/powerpoint/2010/main" val="4269290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Parties are involved in a Non-Disturbance Agreement </a:t>
            </a:r>
            <a:endParaRPr lang="en-US" dirty="0"/>
          </a:p>
        </p:txBody>
      </p:sp>
      <p:sp>
        <p:nvSpPr>
          <p:cNvPr id="3" name="Content Placeholder 2"/>
          <p:cNvSpPr>
            <a:spLocks noGrp="1"/>
          </p:cNvSpPr>
          <p:nvPr>
            <p:ph idx="1"/>
          </p:nvPr>
        </p:nvSpPr>
        <p:spPr>
          <a:xfrm>
            <a:off x="457200" y="2133600"/>
            <a:ext cx="8229600" cy="1981200"/>
          </a:xfrm>
        </p:spPr>
        <p:txBody>
          <a:bodyPr/>
          <a:lstStyle/>
          <a:p>
            <a:r>
              <a:rPr lang="en-US" dirty="0" smtClean="0"/>
              <a:t>Tenant</a:t>
            </a:r>
          </a:p>
          <a:p>
            <a:r>
              <a:rPr lang="en-US" dirty="0" smtClean="0"/>
              <a:t>Landlord </a:t>
            </a:r>
          </a:p>
          <a:p>
            <a:r>
              <a:rPr lang="en-US" dirty="0" smtClean="0"/>
              <a:t>The Landlord’s Lender</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2</a:t>
            </a:fld>
            <a:endParaRPr lang="en-US" dirty="0"/>
          </a:p>
        </p:txBody>
      </p:sp>
    </p:spTree>
    <p:extLst>
      <p:ext uri="{BB962C8B-B14F-4D97-AF65-F5344CB8AC3E}">
        <p14:creationId xmlns:p14="http://schemas.microsoft.com/office/powerpoint/2010/main" val="79860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Non-Disturbance Agreement (“NDA”)?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the preservation of the tenant’s right in the leased premises upon the landlord’s lender taking possession of the mortgaged property or otherwise enforcing its security. </a:t>
            </a:r>
          </a:p>
          <a:p>
            <a:r>
              <a:rPr lang="en-US" dirty="0" smtClean="0"/>
              <a:t>It provides that upon the enforcement of the mortgage loan and so long as the tenant continues to pay rent and perform its obligations under the lease, the lender:</a:t>
            </a:r>
          </a:p>
          <a:p>
            <a:pPr lvl="1"/>
            <a:r>
              <a:rPr lang="en-US" dirty="0" smtClean="0"/>
              <a:t>Will not terminate the tenant’s lease prematurely.</a:t>
            </a:r>
          </a:p>
          <a:p>
            <a:pPr lvl="1"/>
            <a:r>
              <a:rPr lang="en-US" dirty="0" smtClean="0"/>
              <a:t>Will not disturb the tenant’s possession and quiet enjoyment of the leased premises on the terms of the lease. </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3</a:t>
            </a:fld>
            <a:endParaRPr lang="en-US"/>
          </a:p>
        </p:txBody>
      </p:sp>
    </p:spTree>
    <p:extLst>
      <p:ext uri="{BB962C8B-B14F-4D97-AF65-F5344CB8AC3E}">
        <p14:creationId xmlns:p14="http://schemas.microsoft.com/office/powerpoint/2010/main" val="387082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Contractual Relationship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covenant in the lease from the landlord stating that the lease will continue upon a default of the landlord under a loan and a lender taking possession of the mortgaged property or otherwise enforcing its remedies is not sufficient. </a:t>
            </a:r>
          </a:p>
          <a:p>
            <a:pPr lvl="1"/>
            <a:r>
              <a:rPr lang="en-US" dirty="0" smtClean="0"/>
              <a:t>There is no contractual relationship between the tenant and the landlord’s lender</a:t>
            </a:r>
          </a:p>
          <a:p>
            <a:r>
              <a:rPr lang="en-US" dirty="0" smtClean="0"/>
              <a:t>A NDA creates this direct contractual relationship between the lender and the tenant and will directly bind the lender.</a:t>
            </a:r>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4</a:t>
            </a:fld>
            <a:endParaRPr lang="en-US"/>
          </a:p>
        </p:txBody>
      </p:sp>
    </p:spTree>
    <p:extLst>
      <p:ext uri="{BB962C8B-B14F-4D97-AF65-F5344CB8AC3E}">
        <p14:creationId xmlns:p14="http://schemas.microsoft.com/office/powerpoint/2010/main" val="4084158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We </a:t>
            </a:r>
            <a:r>
              <a:rPr lang="en-US" dirty="0"/>
              <a:t>T</a:t>
            </a:r>
            <a:r>
              <a:rPr lang="en-US" dirty="0" smtClean="0"/>
              <a:t>rying to Protect Against?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Conceivably, if the landlord goes into default under any loan agreement, the lender will want to maximize the value of its secured property such as the real property associated with the lease.</a:t>
            </a:r>
          </a:p>
          <a:p>
            <a:pPr lvl="1"/>
            <a:r>
              <a:rPr lang="en-US" dirty="0" smtClean="0"/>
              <a:t>The leased premises or the entire premises may have more value completely vacant or in a different configuration. </a:t>
            </a:r>
          </a:p>
          <a:p>
            <a:pPr lvl="1"/>
            <a:r>
              <a:rPr lang="en-US" dirty="0" smtClean="0"/>
              <a:t>If the lease has been subordinated to the lender’s security on title, then the lender in a foreclosure/enforcement proceeding could request that all interests that follow their security be removed including the leasehold interest. This allows the lease to be cancelled and transfer vacant possession. </a:t>
            </a:r>
          </a:p>
          <a:p>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5</a:t>
            </a:fld>
            <a:endParaRPr lang="en-US"/>
          </a:p>
        </p:txBody>
      </p:sp>
    </p:spTree>
    <p:extLst>
      <p:ext uri="{BB962C8B-B14F-4D97-AF65-F5344CB8AC3E}">
        <p14:creationId xmlns:p14="http://schemas.microsoft.com/office/powerpoint/2010/main" val="4093510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Steps involved with Negotiating a NDA</a:t>
            </a:r>
            <a:endParaRPr lang="en-US" dirty="0"/>
          </a:p>
        </p:txBody>
      </p:sp>
      <p:sp>
        <p:nvSpPr>
          <p:cNvPr id="3" name="Content Placeholder 2"/>
          <p:cNvSpPr>
            <a:spLocks noGrp="1"/>
          </p:cNvSpPr>
          <p:nvPr>
            <p:ph idx="1"/>
          </p:nvPr>
        </p:nvSpPr>
        <p:spPr/>
        <p:txBody>
          <a:bodyPr/>
          <a:lstStyle/>
          <a:p>
            <a:r>
              <a:rPr lang="en-US" dirty="0" smtClean="0"/>
              <a:t>Receiving a Non-Disclosure Agreement is a two step process which starts early in the landlord/tenant relationship.</a:t>
            </a:r>
          </a:p>
          <a:p>
            <a:pPr lvl="1"/>
            <a:r>
              <a:rPr lang="en-US" dirty="0" smtClean="0"/>
              <a:t>Initial Step</a:t>
            </a:r>
          </a:p>
          <a:p>
            <a:pPr lvl="2"/>
            <a:r>
              <a:rPr lang="en-US" dirty="0" smtClean="0"/>
              <a:t>Tenant and Landlord Negotiations</a:t>
            </a:r>
          </a:p>
          <a:p>
            <a:pPr lvl="1"/>
            <a:r>
              <a:rPr lang="en-US" dirty="0" smtClean="0"/>
              <a:t>Second Step</a:t>
            </a:r>
          </a:p>
          <a:p>
            <a:pPr lvl="2"/>
            <a:r>
              <a:rPr lang="en-US" dirty="0" smtClean="0"/>
              <a:t>Landlord and Lender Negotiations</a:t>
            </a:r>
          </a:p>
        </p:txBody>
      </p:sp>
      <p:pic>
        <p:nvPicPr>
          <p:cNvPr id="5" name="Picture 4" descr="F:\User\Joshua Switzer\Re-Branding\Caron Logo Official.jpg"/>
          <p:cNvPicPr/>
          <p:nvPr/>
        </p:nvPicPr>
        <p:blipFill rotWithShape="1">
          <a:blip r:embed="rId3">
            <a:extLst>
              <a:ext uri="{28A0092B-C50C-407E-A947-70E740481C1C}">
                <a14:useLocalDpi xmlns:a14="http://schemas.microsoft.com/office/drawing/2010/main" val="0"/>
              </a:ext>
            </a:extLst>
          </a:blip>
          <a:srcRect r="28152" b="34848"/>
          <a:stretch/>
        </p:blipFill>
        <p:spPr bwMode="auto">
          <a:xfrm>
            <a:off x="119743" y="5748890"/>
            <a:ext cx="2590800" cy="1119996"/>
          </a:xfrm>
          <a:prstGeom prst="rect">
            <a:avLst/>
          </a:prstGeom>
          <a:noFill/>
          <a:ln>
            <a:noFill/>
          </a:ln>
          <a:extLst>
            <a:ext uri="{53640926-AAD7-44D8-BBD7-CCE9431645EC}">
              <a14:shadowObscured xmlns:a14="http://schemas.microsoft.com/office/drawing/2010/main"/>
            </a:ext>
          </a:extLst>
        </p:spPr>
      </p:pic>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6</a:t>
            </a:fld>
            <a:endParaRPr lang="en-US"/>
          </a:p>
        </p:txBody>
      </p:sp>
    </p:spTree>
    <p:extLst>
      <p:ext uri="{BB962C8B-B14F-4D97-AF65-F5344CB8AC3E}">
        <p14:creationId xmlns:p14="http://schemas.microsoft.com/office/powerpoint/2010/main" val="98816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Step – Landlord &amp; Tenant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During the original lease negotiations between the landlord and tenant, the tenant must request that the landlord include wording in the form of lease that the landlord will seek a NDA from any existing or future lender.</a:t>
            </a:r>
          </a:p>
          <a:p>
            <a:pPr algn="just"/>
            <a:r>
              <a:rPr lang="en-US" dirty="0" smtClean="0"/>
              <a:t>In exchange for the non-disturbance clause, the tenant would agree to subordinate the lease to any existing and future lender.</a:t>
            </a:r>
          </a:p>
          <a:p>
            <a:pPr algn="just"/>
            <a:r>
              <a:rPr lang="en-US" dirty="0" smtClean="0"/>
              <a:t>If the lease does not contain any wording that the landlord is required to seek a NDA from its lender, the tenant will not be able enforce such a demand in the future. </a:t>
            </a:r>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48890"/>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7</a:t>
            </a:fld>
            <a:endParaRPr lang="en-US"/>
          </a:p>
        </p:txBody>
      </p:sp>
    </p:spTree>
    <p:extLst>
      <p:ext uri="{BB962C8B-B14F-4D97-AF65-F5344CB8AC3E}">
        <p14:creationId xmlns:p14="http://schemas.microsoft.com/office/powerpoint/2010/main" val="2796412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example of Lease Wording:	</a:t>
            </a:r>
            <a:endParaRPr lang="en-US" dirty="0"/>
          </a:p>
        </p:txBody>
      </p:sp>
      <p:sp>
        <p:nvSpPr>
          <p:cNvPr id="3" name="Content Placeholder 2"/>
          <p:cNvSpPr>
            <a:spLocks noGrp="1"/>
          </p:cNvSpPr>
          <p:nvPr>
            <p:ph idx="1"/>
          </p:nvPr>
        </p:nvSpPr>
        <p:spPr>
          <a:xfrm>
            <a:off x="457200" y="1242233"/>
            <a:ext cx="8229600" cy="4525963"/>
          </a:xfrm>
        </p:spPr>
        <p:txBody>
          <a:bodyPr>
            <a:normAutofit fontScale="77500" lnSpcReduction="20000"/>
          </a:bodyPr>
          <a:lstStyle/>
          <a:p>
            <a:pPr marL="342900" lvl="1" indent="-342900">
              <a:buFont typeface="Arial" pitchFamily="34" charset="0"/>
              <a:buChar char="•"/>
            </a:pPr>
            <a:r>
              <a:rPr lang="en-US" i="1" dirty="0" smtClean="0"/>
              <a:t>“This </a:t>
            </a:r>
            <a:r>
              <a:rPr lang="en-US" i="1" dirty="0"/>
              <a:t>Lease is subordinate to every mortgage that now affects the Demised Premises and the Tenant will subordinate this Lease to every mortgage that hereafter affects the Demised Premises and will execute promptly a document in confirmation of the subordination upon request by the Landlord by which the Tenant will also agree to </a:t>
            </a:r>
            <a:r>
              <a:rPr lang="en-US" i="1" dirty="0" err="1"/>
              <a:t>attorn</a:t>
            </a:r>
            <a:r>
              <a:rPr lang="en-US" i="1" dirty="0"/>
              <a:t> to the mortgagee as a tenant upon the terms of this Lease; </a:t>
            </a:r>
            <a:r>
              <a:rPr lang="en-US" b="1" i="1" u="sng" dirty="0"/>
              <a:t>provided however, the Tenant's agreement to subordinate this Lease and to </a:t>
            </a:r>
            <a:r>
              <a:rPr lang="en-US" b="1" i="1" u="sng" dirty="0" err="1"/>
              <a:t>attorn</a:t>
            </a:r>
            <a:r>
              <a:rPr lang="en-US" b="1" i="1" u="sng" dirty="0"/>
              <a:t> to any existing or future mortgagee is conditional upon the Landlord obtaining from any mortgagee a Non-Disturbance Agreement permitting the Tenant to continue in occupation of the Demised Premises until this Lease is terminated by passage of time or by action taken because of a default of the </a:t>
            </a:r>
            <a:r>
              <a:rPr lang="en-US" b="1" i="1" u="sng" dirty="0" smtClean="0"/>
              <a:t>Tenant in such form which is satisfactory to the Tenant.”  </a:t>
            </a:r>
            <a:endParaRPr lang="en-US" b="1" i="1" u="sng" dirty="0"/>
          </a:p>
          <a:p>
            <a:endParaRPr lang="en-US" dirty="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6566"/>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D30A-9617-4948-B262-0766318B867E}" type="slidenum">
              <a:rPr lang="en-US" smtClean="0"/>
              <a:t>8</a:t>
            </a:fld>
            <a:endParaRPr lang="en-US"/>
          </a:p>
        </p:txBody>
      </p:sp>
    </p:spTree>
    <p:extLst>
      <p:ext uri="{BB962C8B-B14F-4D97-AF65-F5344CB8AC3E}">
        <p14:creationId xmlns:p14="http://schemas.microsoft.com/office/powerpoint/2010/main" val="2087230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 Definition of Subordination</a:t>
            </a:r>
            <a:endParaRPr lang="en-US" dirty="0"/>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r>
              <a:rPr lang="en-US" dirty="0" smtClean="0"/>
              <a:t>Generally between instruments affecting real property (such as a lease by way of Caveat or mortgage) priority is governed by Provincial Law (</a:t>
            </a:r>
            <a:r>
              <a:rPr lang="en-US" i="1" dirty="0" smtClean="0"/>
              <a:t>The Land Titles Act</a:t>
            </a:r>
            <a:r>
              <a:rPr lang="en-US" dirty="0" smtClean="0"/>
              <a:t>).</a:t>
            </a:r>
          </a:p>
          <a:p>
            <a:r>
              <a:rPr lang="en-US" dirty="0" smtClean="0"/>
              <a:t>Priority is established by the date of registration of the instrument in the Land Titles Office evidencing the interest against the property.</a:t>
            </a:r>
          </a:p>
          <a:p>
            <a:r>
              <a:rPr lang="en-US" dirty="0" smtClean="0"/>
              <a:t>A subordination agreement is the agreement that grants priority rights to an instrument like a mortgage that was registered subsequently to another instrument (such as a caveat protecting the interest of the tenant in a lease). </a:t>
            </a:r>
          </a:p>
          <a:p>
            <a:r>
              <a:rPr lang="en-US" dirty="0" smtClean="0"/>
              <a:t>Subordination clauses are typically included in commercial leases.</a:t>
            </a:r>
          </a:p>
          <a:p>
            <a:pPr lvl="1"/>
            <a:endParaRPr lang="en-US" dirty="0" smtClean="0"/>
          </a:p>
        </p:txBody>
      </p:sp>
      <p:pic>
        <p:nvPicPr>
          <p:cNvPr id="4" name="Picture 3" descr="F:\User\Joshua Switzer\Re-Branding\Caron Logo Official.jpg"/>
          <p:cNvPicPr/>
          <p:nvPr/>
        </p:nvPicPr>
        <p:blipFill rotWithShape="1">
          <a:blip r:embed="rId2">
            <a:extLst>
              <a:ext uri="{28A0092B-C50C-407E-A947-70E740481C1C}">
                <a14:useLocalDpi xmlns:a14="http://schemas.microsoft.com/office/drawing/2010/main" val="0"/>
              </a:ext>
            </a:extLst>
          </a:blip>
          <a:srcRect r="28152" b="34848"/>
          <a:stretch/>
        </p:blipFill>
        <p:spPr bwMode="auto">
          <a:xfrm>
            <a:off x="76200" y="5738004"/>
            <a:ext cx="2590800" cy="1119996"/>
          </a:xfrm>
          <a:prstGeom prst="rect">
            <a:avLst/>
          </a:prstGeom>
          <a:noFill/>
          <a:ln>
            <a:noFill/>
          </a:ln>
          <a:extLst>
            <a:ext uri="{53640926-AAD7-44D8-BBD7-CCE9431645EC}">
              <a14:shadowObscured xmlns:a14="http://schemas.microsoft.com/office/drawing/2010/main"/>
            </a:ext>
          </a:extLst>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7FD30A-9617-4948-B262-0766318B867E}" type="slidenum">
              <a:rPr lang="en-US" smtClean="0"/>
              <a:t>9</a:t>
            </a:fld>
            <a:endParaRPr lang="en-US"/>
          </a:p>
        </p:txBody>
      </p:sp>
    </p:spTree>
    <p:extLst>
      <p:ext uri="{BB962C8B-B14F-4D97-AF65-F5344CB8AC3E}">
        <p14:creationId xmlns:p14="http://schemas.microsoft.com/office/powerpoint/2010/main" val="156111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TotalTime>
  <Words>1625</Words>
  <Application>Microsoft Office PowerPoint</Application>
  <PresentationFormat>On-screen Show (4:3)</PresentationFormat>
  <Paragraphs>92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Presentation on Non-Disturbance Agreements/Sections </vt:lpstr>
      <vt:lpstr>What Parties are involved in a Non-Disturbance Agreement </vt:lpstr>
      <vt:lpstr>What is a Non-Disturbance Agreement (“NDA”)? </vt:lpstr>
      <vt:lpstr>Direct Contractual Relationship </vt:lpstr>
      <vt:lpstr>What Are We Trying to Protect Against?</vt:lpstr>
      <vt:lpstr>What are the Steps involved with Negotiating a NDA</vt:lpstr>
      <vt:lpstr>Initial Step – Landlord &amp; Tenant</vt:lpstr>
      <vt:lpstr>An example of Lease Wording: </vt:lpstr>
      <vt:lpstr>Quick Definition of Subordination</vt:lpstr>
      <vt:lpstr>Landlord Reluctance</vt:lpstr>
      <vt:lpstr>The Tenant</vt:lpstr>
      <vt:lpstr>Second Step – Require a NDA from the Lender</vt:lpstr>
      <vt:lpstr>Tenant Protection Wording within an NDA </vt:lpstr>
      <vt:lpstr>Example of NDA wording:</vt:lpstr>
      <vt:lpstr>Continued</vt:lpstr>
      <vt:lpstr>Thank You &amp;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Non-Disturbance Agreements/Sections</dc:title>
  <dc:creator>Joshua N. Switzer</dc:creator>
  <cp:lastModifiedBy>Joshua N. Switzer</cp:lastModifiedBy>
  <cp:revision>31</cp:revision>
  <cp:lastPrinted>2016-02-11T17:40:56Z</cp:lastPrinted>
  <dcterms:created xsi:type="dcterms:W3CDTF">2016-02-09T14:48:12Z</dcterms:created>
  <dcterms:modified xsi:type="dcterms:W3CDTF">2016-02-11T20:02:25Z</dcterms:modified>
</cp:coreProperties>
</file>